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B7C9D8-CE0D-44FA-BA2B-9E8B417F6DCB}" type="datetimeFigureOut">
              <a:rPr lang="nl-NL" smtClean="0"/>
              <a:t>22-9-2016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F9040A-BE0F-4254-BF37-50E48674068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Anatomie en pathologie van het gebit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H3Systematische benoeming van de gebitelementen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8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nl-NL" dirty="0" smtClean="0"/>
              <a:t>Het 2</a:t>
            </a:r>
            <a:r>
              <a:rPr lang="nl-NL" baseline="30000" dirty="0" smtClean="0"/>
              <a:t>e</a:t>
            </a:r>
            <a:r>
              <a:rPr lang="nl-NL" dirty="0" smtClean="0"/>
              <a:t> cijfer geeft aan wat voor soort element het is: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3741"/>
              </p:ext>
            </p:extLst>
          </p:nvPr>
        </p:nvGraphicFramePr>
        <p:xfrm>
          <a:off x="971600" y="1628800"/>
          <a:ext cx="36004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808312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Centrale (1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) incisief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Laterale (2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) incisief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Cuspidaat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premolaar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premolaar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molaar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molaar</a:t>
                      </a:r>
                      <a:endParaRPr lang="nl-NL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molaar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07452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4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nl-NL" b="1" dirty="0" smtClean="0"/>
              <a:t>Het melkgebit heeft minder elementen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5 elementen per kwadrant.</a:t>
            </a:r>
          </a:p>
          <a:p>
            <a:r>
              <a:rPr lang="nl-NL" dirty="0" smtClean="0"/>
              <a:t>Het 2</a:t>
            </a:r>
            <a:r>
              <a:rPr lang="nl-NL" baseline="30000" dirty="0" smtClean="0"/>
              <a:t>e</a:t>
            </a:r>
            <a:r>
              <a:rPr lang="nl-NL" dirty="0" smtClean="0"/>
              <a:t> cijfer gaat maximaal tot 5</a:t>
            </a:r>
          </a:p>
          <a:p>
            <a:r>
              <a:rPr lang="nl-NL" dirty="0" smtClean="0"/>
              <a:t>Betekenis van het 2</a:t>
            </a:r>
            <a:r>
              <a:rPr lang="nl-NL" baseline="30000" dirty="0" smtClean="0"/>
              <a:t>e</a:t>
            </a:r>
            <a:r>
              <a:rPr lang="nl-NL" dirty="0" smtClean="0"/>
              <a:t> cijfer van het melkgebit is als volgt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Dit kan wat verwarrend zijn met het blijvend gebit</a:t>
            </a:r>
          </a:p>
          <a:p>
            <a:r>
              <a:rPr lang="nl-NL" dirty="0" smtClean="0"/>
              <a:t>De nummers 1 t/m 3 zijn bij melk en blijvend gebit hetzelfde soort element</a:t>
            </a:r>
          </a:p>
          <a:p>
            <a:r>
              <a:rPr lang="nl-NL" dirty="0" smtClean="0"/>
              <a:t>cijfers 4 en 5 zijn echter verschillend</a:t>
            </a:r>
          </a:p>
          <a:p>
            <a:r>
              <a:rPr lang="nl-NL" dirty="0" smtClean="0"/>
              <a:t>In met melkgebit is dit de </a:t>
            </a:r>
            <a:r>
              <a:rPr lang="nl-NL" b="1" dirty="0" smtClean="0"/>
              <a:t>melk</a:t>
            </a:r>
            <a:r>
              <a:rPr lang="nl-NL" dirty="0" smtClean="0"/>
              <a:t>molaar in het blijvend gebit de</a:t>
            </a:r>
            <a:r>
              <a:rPr lang="nl-NL" b="1" dirty="0" smtClean="0"/>
              <a:t> pre</a:t>
            </a:r>
            <a:r>
              <a:rPr lang="nl-NL" dirty="0" smtClean="0"/>
              <a:t>molaar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05695"/>
              </p:ext>
            </p:extLst>
          </p:nvPr>
        </p:nvGraphicFramePr>
        <p:xfrm>
          <a:off x="755576" y="2204864"/>
          <a:ext cx="32403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Centrale (1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) incisief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Laterale</a:t>
                      </a:r>
                      <a:r>
                        <a:rPr lang="nl-NL" baseline="0" dirty="0" smtClean="0"/>
                        <a:t> (2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baseline="0" dirty="0" smtClean="0"/>
                        <a:t>) incisief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Cuspidaat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melkmolaar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melkmolaar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6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samenvoegen van de cijfers, zo benoem je het en worden apart uitgesproken</a:t>
            </a:r>
          </a:p>
          <a:p>
            <a:r>
              <a:rPr lang="nl-NL" dirty="0"/>
              <a:t>V</a:t>
            </a:r>
            <a:r>
              <a:rPr lang="nl-NL" dirty="0" smtClean="0"/>
              <a:t>oorbeeld: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19263"/>
              </p:ext>
            </p:extLst>
          </p:nvPr>
        </p:nvGraphicFramePr>
        <p:xfrm>
          <a:off x="1691680" y="2348880"/>
          <a:ext cx="6096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36780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Één</a:t>
                      </a:r>
                      <a:r>
                        <a:rPr lang="nl-NL" dirty="0" smtClean="0"/>
                        <a:t> vijf  (15)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premolaar rechts boven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Twee één (21)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Centrale incisief links boven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Drie zes (36)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molaar linksonder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Vier zeven (47)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molaar</a:t>
                      </a:r>
                      <a:r>
                        <a:rPr lang="nl-NL" baseline="0" dirty="0" smtClean="0"/>
                        <a:t> rechts onder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Vijf vier (54)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melkmolaar rechts boven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Zes vijf (65)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melkmolaar linksboven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Zeven drie (73)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Melkhoektand linksonder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Acht één (81)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melkincisief</a:t>
                      </a:r>
                      <a:r>
                        <a:rPr lang="nl-NL" baseline="0" dirty="0" smtClean="0"/>
                        <a:t> rechtsonder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Wordt eigenlijk alleen gebruikt in de </a:t>
            </a:r>
            <a:r>
              <a:rPr lang="nl-NL" b="1" dirty="0" smtClean="0"/>
              <a:t>kaakchirurgie</a:t>
            </a:r>
          </a:p>
          <a:p>
            <a:r>
              <a:rPr lang="nl-NL" dirty="0" smtClean="0"/>
              <a:t>De afkortingen voor verschillende soorten gebitselementen zijn: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Latijnse aanduiding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50708"/>
              </p:ext>
            </p:extLst>
          </p:nvPr>
        </p:nvGraphicFramePr>
        <p:xfrm>
          <a:off x="1187624" y="357301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57572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 = </a:t>
                      </a:r>
                      <a:r>
                        <a:rPr lang="nl-NL" dirty="0" err="1" smtClean="0"/>
                        <a:t>incisieven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I1 en I2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 = </a:t>
                      </a:r>
                      <a:r>
                        <a:rPr lang="nl-NL" dirty="0" err="1" smtClean="0"/>
                        <a:t>Cuspidaten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Alleen als 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 = Premolaren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P1 en P2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 = Molaren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M1,</a:t>
                      </a:r>
                      <a:r>
                        <a:rPr lang="nl-NL" baseline="0" dirty="0" smtClean="0"/>
                        <a:t> M2 en M3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nl-NL" dirty="0" smtClean="0"/>
              <a:t>De 4 kwadranten</a:t>
            </a:r>
          </a:p>
          <a:p>
            <a:r>
              <a:rPr lang="nl-NL" dirty="0" smtClean="0"/>
              <a:t>De 1</a:t>
            </a:r>
            <a:r>
              <a:rPr lang="nl-NL" baseline="30000" dirty="0" smtClean="0"/>
              <a:t>e</a:t>
            </a:r>
            <a:r>
              <a:rPr lang="nl-NL" dirty="0" smtClean="0"/>
              <a:t> letter die na de elementsaanduiding komt geeft aan of het in de bovenkaak of onderkaak is</a:t>
            </a:r>
          </a:p>
          <a:p>
            <a:r>
              <a:rPr lang="nl-NL" dirty="0" smtClean="0"/>
              <a:t>De 2</a:t>
            </a:r>
            <a:r>
              <a:rPr lang="nl-NL" baseline="30000" dirty="0" smtClean="0"/>
              <a:t>e</a:t>
            </a:r>
            <a:r>
              <a:rPr lang="nl-NL" dirty="0" smtClean="0"/>
              <a:t> letter geeft aan of het links of rechts in de mond is</a:t>
            </a:r>
          </a:p>
          <a:p>
            <a:r>
              <a:rPr lang="nl-NL" dirty="0" smtClean="0"/>
              <a:t>De afkortingen zijn: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77537"/>
              </p:ext>
            </p:extLst>
          </p:nvPr>
        </p:nvGraphicFramePr>
        <p:xfrm>
          <a:off x="1403648" y="3933056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59194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Superior = bovenkaak (ook wel afgekort als sup.)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Inferior</a:t>
                      </a:r>
                      <a:r>
                        <a:rPr lang="nl-NL" baseline="0" dirty="0" smtClean="0"/>
                        <a:t> = onderkaak (ook wel afgekort als inf.)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Sinister =</a:t>
                      </a:r>
                      <a:r>
                        <a:rPr lang="nl-NL" baseline="0" dirty="0" smtClean="0"/>
                        <a:t> links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Dexter = rechts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6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oorbeeld: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>
            <a:normAutofit fontScale="90000"/>
          </a:bodyPr>
          <a:lstStyle/>
          <a:p>
            <a:r>
              <a:rPr lang="nl-NL" dirty="0"/>
              <a:t>Nu is het mogelijk om elk element te benoemen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85487"/>
              </p:ext>
            </p:extLst>
          </p:nvPr>
        </p:nvGraphicFramePr>
        <p:xfrm>
          <a:off x="755576" y="30689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508788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I1sd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incisief rechts boven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P2ss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premolaar links boven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Cuspidaat</a:t>
                      </a:r>
                      <a:r>
                        <a:rPr lang="nl-NL" baseline="0" dirty="0" smtClean="0"/>
                        <a:t> links onder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M1id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molaar rechts onder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3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0636" r="1696" b="11634"/>
          <a:stretch/>
        </p:blipFill>
        <p:spPr>
          <a:xfrm>
            <a:off x="899592" y="1196752"/>
            <a:ext cx="7888383" cy="477505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Latijnse </a:t>
            </a:r>
            <a:r>
              <a:rPr lang="nl-NL" dirty="0" err="1" smtClean="0"/>
              <a:t>bemaning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6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nl-NL" dirty="0"/>
              <a:t>O</a:t>
            </a:r>
            <a:r>
              <a:rPr lang="nl-NL" dirty="0" smtClean="0"/>
              <a:t>nderscheid tussen het blijvend en melkgebit </a:t>
            </a:r>
            <a:r>
              <a:rPr lang="nl-NL" dirty="0" err="1" smtClean="0"/>
              <a:t>blijvendgebit</a:t>
            </a:r>
            <a:r>
              <a:rPr lang="nl-NL" dirty="0" smtClean="0"/>
              <a:t> met een hoofdletter 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  melkgebit met een kleine letter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2" r="2985" b="9685"/>
          <a:stretch/>
        </p:blipFill>
        <p:spPr>
          <a:xfrm>
            <a:off x="2843808" y="2492896"/>
            <a:ext cx="54006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Hoofdstuk bestuderen met je aantekeningen</a:t>
            </a:r>
          </a:p>
          <a:p>
            <a:r>
              <a:rPr lang="nl-NL" dirty="0" smtClean="0"/>
              <a:t>Begrippenlijst</a:t>
            </a:r>
          </a:p>
          <a:p>
            <a:r>
              <a:rPr lang="nl-NL" dirty="0" smtClean="0"/>
              <a:t>Samenvatting</a:t>
            </a:r>
          </a:p>
          <a:p>
            <a:r>
              <a:rPr lang="nl-NL" smtClean="0"/>
              <a:t>Studievragen maken</a:t>
            </a:r>
          </a:p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pic>
        <p:nvPicPr>
          <p:cNvPr id="3074" name="Picture 2" descr="C:\Users\j.vandenberg\AppData\Local\Microsoft\Windows\Temporary Internet Files\Content.IE5\1YD9OUGM\huiswerk-maken-135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25" y="26064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9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b="1" u="sng" dirty="0"/>
              <a:t>Dentitie</a:t>
            </a:r>
            <a:r>
              <a:rPr lang="nl-NL" dirty="0"/>
              <a:t> is de tandheelkundige verzamelnaam voor alle tanden en kiezen van een persoon. </a:t>
            </a:r>
            <a:endParaRPr lang="nl-NL" dirty="0" smtClean="0"/>
          </a:p>
          <a:p>
            <a:pPr marL="109728" indent="0" algn="ctr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dirty="0" smtClean="0"/>
              <a:t>We </a:t>
            </a:r>
            <a:r>
              <a:rPr lang="nl-NL" dirty="0"/>
              <a:t>spreken bij kinderen van een melkdentitie of melkgebit en bij volwassenen van een volwassen </a:t>
            </a:r>
            <a:r>
              <a:rPr lang="nl-NL" b="1" dirty="0"/>
              <a:t>dentitie</a:t>
            </a:r>
            <a:r>
              <a:rPr lang="nl-NL" dirty="0"/>
              <a:t> of volwassen gebit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Menselijk volwassen gebit bevat 32 elementen</a:t>
            </a:r>
          </a:p>
          <a:p>
            <a:r>
              <a:rPr lang="nl-NL" dirty="0" smtClean="0"/>
              <a:t>Er is een verschil tussen melkgebit en blijvend gebit</a:t>
            </a:r>
          </a:p>
          <a:p>
            <a:r>
              <a:rPr lang="nl-NL" dirty="0" smtClean="0"/>
              <a:t>Daarom is het van belang dat iedere tand of kies afzonderlijk snel aan te duiden is.</a:t>
            </a:r>
          </a:p>
          <a:p>
            <a:r>
              <a:rPr lang="nl-NL" dirty="0" smtClean="0"/>
              <a:t>Er zijn </a:t>
            </a:r>
            <a:r>
              <a:rPr lang="nl-NL" b="1" dirty="0" smtClean="0"/>
              <a:t>diverse systemen </a:t>
            </a:r>
            <a:r>
              <a:rPr lang="nl-NL" dirty="0" smtClean="0"/>
              <a:t>ontwikkeld om iedere tand en kies zijn eigen code te geven</a:t>
            </a:r>
          </a:p>
          <a:p>
            <a:r>
              <a:rPr lang="nl-NL" dirty="0" smtClean="0"/>
              <a:t>Iedereen in de tandheelkunde weet dan om </a:t>
            </a:r>
            <a:r>
              <a:rPr lang="nl-NL" u="sng" dirty="0" smtClean="0"/>
              <a:t>welk </a:t>
            </a:r>
            <a:r>
              <a:rPr lang="nl-NL" dirty="0" smtClean="0"/>
              <a:t>element het gaat</a:t>
            </a:r>
          </a:p>
          <a:p>
            <a:r>
              <a:rPr lang="nl-NL" dirty="0" smtClean="0"/>
              <a:t>In Nederland worden </a:t>
            </a:r>
            <a:r>
              <a:rPr lang="nl-NL" b="1" dirty="0" smtClean="0"/>
              <a:t>2 verschillende notatiesystemen </a:t>
            </a:r>
            <a:r>
              <a:rPr lang="nl-NL" dirty="0" smtClean="0"/>
              <a:t>gebruikt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H3 schematische </a:t>
            </a:r>
            <a:r>
              <a:rPr lang="nl-NL" dirty="0" smtClean="0"/>
              <a:t>benoeming </a:t>
            </a:r>
            <a:br>
              <a:rPr lang="nl-NL" dirty="0" smtClean="0"/>
            </a:br>
            <a:r>
              <a:rPr lang="nl-NL" dirty="0" smtClean="0"/>
              <a:t>van </a:t>
            </a:r>
            <a:r>
              <a:rPr lang="nl-NL" dirty="0" smtClean="0"/>
              <a:t>de gebitselementen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2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36584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2 </a:t>
            </a:r>
            <a:r>
              <a:rPr lang="nl-NL" dirty="0" smtClean="0"/>
              <a:t>cijfers</a:t>
            </a:r>
          </a:p>
          <a:p>
            <a:pPr marL="109728" indent="0">
              <a:buNone/>
            </a:pPr>
            <a:r>
              <a:rPr lang="nl-NL" dirty="0" smtClean="0"/>
              <a:t>Deze </a:t>
            </a:r>
            <a:r>
              <a:rPr lang="nl-NL" dirty="0"/>
              <a:t>geeft eerst de aanduiding voor het soort  element door een letter en een cijfer met daarachter 2 letters die de plaats aangeven</a:t>
            </a:r>
          </a:p>
          <a:p>
            <a:endParaRPr lang="nl-NL" dirty="0" smtClean="0"/>
          </a:p>
          <a:p>
            <a:r>
              <a:rPr lang="nl-NL" dirty="0" smtClean="0"/>
              <a:t>Latijnse benaming</a:t>
            </a:r>
          </a:p>
          <a:p>
            <a:pPr marL="109728" indent="0">
              <a:buNone/>
            </a:pPr>
            <a:r>
              <a:rPr lang="nl-NL" dirty="0" smtClean="0"/>
              <a:t>Deze wordt wel gebruikt, maar minder vaak dan het 2 </a:t>
            </a:r>
            <a:r>
              <a:rPr lang="nl-NL" dirty="0" err="1" smtClean="0"/>
              <a:t>cijferig</a:t>
            </a:r>
            <a:r>
              <a:rPr lang="nl-NL" dirty="0" smtClean="0"/>
              <a:t> systeem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Aanduiding met cijfers </a:t>
            </a:r>
            <a:br>
              <a:rPr lang="nl-NL" dirty="0" smtClean="0"/>
            </a:br>
            <a:r>
              <a:rPr lang="nl-NL" dirty="0" smtClean="0"/>
              <a:t>of </a:t>
            </a:r>
            <a:br>
              <a:rPr lang="nl-NL" dirty="0" smtClean="0"/>
            </a:br>
            <a:r>
              <a:rPr lang="nl-NL" dirty="0" smtClean="0"/>
              <a:t>Latijnse benaming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2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Rechtsboven = kwadrant nummer 1</a:t>
            </a:r>
          </a:p>
          <a:p>
            <a:r>
              <a:rPr lang="nl-NL" dirty="0" smtClean="0"/>
              <a:t>Linksboven = kwadrant nummer 2</a:t>
            </a:r>
          </a:p>
          <a:p>
            <a:r>
              <a:rPr lang="nl-NL" dirty="0" smtClean="0"/>
              <a:t>Links onder = kwadrant nummer 3</a:t>
            </a:r>
          </a:p>
          <a:p>
            <a:r>
              <a:rPr lang="nl-NL" dirty="0" smtClean="0"/>
              <a:t>Rechts onder = kwadrant nummer 4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Cijfers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878535" cy="36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aan te geven dat het om het melkgebit gaat hebben de kwadranten een ander nummer:</a:t>
            </a:r>
          </a:p>
          <a:p>
            <a:r>
              <a:rPr lang="nl-NL" dirty="0" smtClean="0"/>
              <a:t>Rechts boven = kwadrant nummer 5 </a:t>
            </a:r>
            <a:endParaRPr lang="nl-NL" dirty="0" smtClean="0"/>
          </a:p>
          <a:p>
            <a:r>
              <a:rPr lang="nl-NL" dirty="0" smtClean="0"/>
              <a:t>Links </a:t>
            </a:r>
            <a:r>
              <a:rPr lang="nl-NL" dirty="0" smtClean="0"/>
              <a:t>boven   = kwadrant nummer 6</a:t>
            </a:r>
          </a:p>
          <a:p>
            <a:r>
              <a:rPr lang="nl-NL" dirty="0" smtClean="0"/>
              <a:t>Links onder    = kwadrant nummer 7</a:t>
            </a:r>
          </a:p>
          <a:p>
            <a:r>
              <a:rPr lang="nl-NL" dirty="0" smtClean="0"/>
              <a:t>Rechts onder  = kwadrant nummer 8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Melkgebit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Ieder element wordt gecodeerd door 2 cijfers</a:t>
            </a:r>
          </a:p>
          <a:p>
            <a:r>
              <a:rPr lang="nl-NL" dirty="0" smtClean="0"/>
              <a:t>Het </a:t>
            </a:r>
            <a:r>
              <a:rPr lang="nl-NL" b="1" dirty="0" smtClean="0"/>
              <a:t>eerste cijfer </a:t>
            </a:r>
            <a:r>
              <a:rPr lang="nl-NL" dirty="0" smtClean="0"/>
              <a:t>geeft aan in </a:t>
            </a:r>
            <a:r>
              <a:rPr lang="nl-NL" b="1" dirty="0" smtClean="0"/>
              <a:t>welk gedeelte </a:t>
            </a:r>
            <a:r>
              <a:rPr lang="nl-NL" dirty="0" smtClean="0"/>
              <a:t>van de mond het element zich bevindt</a:t>
            </a:r>
          </a:p>
          <a:p>
            <a:r>
              <a:rPr lang="nl-NL" dirty="0" smtClean="0"/>
              <a:t>Het </a:t>
            </a:r>
            <a:r>
              <a:rPr lang="nl-NL" b="1" dirty="0" smtClean="0"/>
              <a:t>2</a:t>
            </a:r>
            <a:r>
              <a:rPr lang="nl-NL" b="1" baseline="30000" dirty="0" smtClean="0"/>
              <a:t>e</a:t>
            </a:r>
            <a:r>
              <a:rPr lang="nl-NL" b="1" dirty="0" smtClean="0"/>
              <a:t> cijfer </a:t>
            </a:r>
            <a:r>
              <a:rPr lang="nl-NL" dirty="0" smtClean="0"/>
              <a:t>vermeld de </a:t>
            </a:r>
            <a:r>
              <a:rPr lang="nl-NL" b="1" dirty="0" smtClean="0"/>
              <a:t>plaats</a:t>
            </a:r>
            <a:r>
              <a:rPr lang="nl-NL" dirty="0" smtClean="0"/>
              <a:t> van het element in de </a:t>
            </a:r>
            <a:r>
              <a:rPr lang="nl-NL" dirty="0" err="1" smtClean="0"/>
              <a:t>tandboog</a:t>
            </a: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Het </a:t>
            </a:r>
            <a:r>
              <a:rPr lang="nl-NL" b="1" dirty="0" smtClean="0"/>
              <a:t>eerste cijfer </a:t>
            </a:r>
            <a:r>
              <a:rPr lang="nl-NL" dirty="0" smtClean="0"/>
              <a:t>is het </a:t>
            </a:r>
            <a:r>
              <a:rPr lang="nl-NL" b="1" dirty="0" smtClean="0"/>
              <a:t>kwadrantnummer</a:t>
            </a:r>
          </a:p>
          <a:p>
            <a:r>
              <a:rPr lang="nl-NL" dirty="0" smtClean="0"/>
              <a:t>Het geeft aan in welk kwadrant het element zich bevindt</a:t>
            </a:r>
          </a:p>
          <a:p>
            <a:r>
              <a:rPr lang="nl-NL" dirty="0" smtClean="0"/>
              <a:t>De mondholte wordt verdeeld in </a:t>
            </a:r>
            <a:r>
              <a:rPr lang="nl-NL" b="1" dirty="0" smtClean="0"/>
              <a:t>4 delen </a:t>
            </a:r>
            <a:r>
              <a:rPr lang="nl-NL" b="1" dirty="0" smtClean="0"/>
              <a:t>=kwadranten</a:t>
            </a:r>
            <a:endParaRPr lang="nl-NL" b="1" dirty="0" smtClean="0"/>
          </a:p>
          <a:p>
            <a:r>
              <a:rPr lang="nl-NL" dirty="0" smtClean="0"/>
              <a:t>Door de middenlijn (</a:t>
            </a:r>
            <a:r>
              <a:rPr lang="nl-NL" b="1" dirty="0" smtClean="0"/>
              <a:t>mediaanlijn</a:t>
            </a:r>
            <a:r>
              <a:rPr lang="nl-NL" dirty="0" smtClean="0"/>
              <a:t>) worden onder en bovenkaak in een linker en rechter deel verdeeld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Samengevat cijfers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1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</a:t>
            </a:r>
            <a:r>
              <a:rPr lang="nl-NL" b="1" dirty="0" smtClean="0"/>
              <a:t>2</a:t>
            </a:r>
            <a:r>
              <a:rPr lang="nl-NL" b="1" baseline="30000" dirty="0" smtClean="0"/>
              <a:t>e</a:t>
            </a:r>
            <a:r>
              <a:rPr lang="nl-NL" b="1" dirty="0" smtClean="0"/>
              <a:t> cijfer </a:t>
            </a:r>
            <a:r>
              <a:rPr lang="nl-NL" dirty="0" smtClean="0"/>
              <a:t>= </a:t>
            </a:r>
            <a:r>
              <a:rPr lang="nl-NL" b="1" dirty="0" smtClean="0"/>
              <a:t>elementnummer</a:t>
            </a:r>
            <a:r>
              <a:rPr lang="nl-NL" dirty="0" smtClean="0"/>
              <a:t> </a:t>
            </a:r>
            <a:r>
              <a:rPr lang="nl-NL" dirty="0" smtClean="0"/>
              <a:t>geeft aan op welke plek in de </a:t>
            </a:r>
            <a:r>
              <a:rPr lang="nl-NL" dirty="0" err="1" smtClean="0"/>
              <a:t>tandboog</a:t>
            </a:r>
            <a:r>
              <a:rPr lang="nl-NL" dirty="0" smtClean="0"/>
              <a:t> het element zit</a:t>
            </a:r>
          </a:p>
          <a:p>
            <a:r>
              <a:rPr lang="nl-NL" dirty="0" smtClean="0"/>
              <a:t>Element het dichtst bij de </a:t>
            </a:r>
            <a:r>
              <a:rPr lang="nl-NL" dirty="0" smtClean="0"/>
              <a:t>mediaanlijn </a:t>
            </a:r>
            <a:r>
              <a:rPr lang="nl-NL" dirty="0" smtClean="0"/>
              <a:t>(centrale incisief) heeft als cijfer 1</a:t>
            </a:r>
          </a:p>
          <a:p>
            <a:r>
              <a:rPr lang="nl-NL" dirty="0" smtClean="0"/>
              <a:t>Element daarnaast (laterale incisief) krijgt cijfer 2</a:t>
            </a:r>
          </a:p>
          <a:p>
            <a:r>
              <a:rPr lang="nl-NL" dirty="0" smtClean="0"/>
              <a:t>Er zijn in het blijvend gebit maximaal 8 elementen per kwadrant</a:t>
            </a:r>
          </a:p>
          <a:p>
            <a:r>
              <a:rPr lang="nl-NL" dirty="0" smtClean="0"/>
              <a:t>Het achterste element (verstandskies) krijgt als 2</a:t>
            </a:r>
            <a:r>
              <a:rPr lang="nl-NL" baseline="30000" dirty="0" smtClean="0"/>
              <a:t>e</a:t>
            </a:r>
            <a:r>
              <a:rPr lang="nl-NL" dirty="0" smtClean="0"/>
              <a:t> cijfer een 8</a:t>
            </a:r>
          </a:p>
          <a:p>
            <a:r>
              <a:rPr lang="nl-NL" dirty="0" smtClean="0"/>
              <a:t>Het complete gebit telt 4x8=32 elementen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Weet je het nog? </a:t>
            </a:r>
            <a:br>
              <a:rPr lang="nl-NL" dirty="0" smtClean="0"/>
            </a:br>
            <a:r>
              <a:rPr lang="nl-NL" dirty="0" smtClean="0"/>
              <a:t>Doortellen vanaf de mediaanlijn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Tel en weet ook hoe je aan de stoel de elementen kan benoemen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6" name="Picture 2" descr="\\npc.root\redirect$\g.vankleef\Desktop\gebit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8" y="1916832"/>
            <a:ext cx="8328141" cy="31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pc.root\redirect$\g.vankleef\Desktop\gebit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0500"/>
            <a:ext cx="8585147" cy="39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669</Words>
  <Application>Microsoft Office PowerPoint</Application>
  <PresentationFormat>Diavoorstelling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Concours</vt:lpstr>
      <vt:lpstr>Anatomie en pathologie van het gebit</vt:lpstr>
      <vt:lpstr>H3 schematische benoeming  van de gebitselementen</vt:lpstr>
      <vt:lpstr> Aanduiding met cijfers  of  Latijnse benaming</vt:lpstr>
      <vt:lpstr>Cijfers</vt:lpstr>
      <vt:lpstr>Melkgebit</vt:lpstr>
      <vt:lpstr>Samengevat cijfers</vt:lpstr>
      <vt:lpstr>Weet je het nog?  Doortellen vanaf de mediaanlijn</vt:lpstr>
      <vt:lpstr>Tel en weet ook hoe je aan de stoel de elementen kan benoemen </vt:lpstr>
      <vt:lpstr>PowerPoint-presentatie</vt:lpstr>
      <vt:lpstr>PowerPoint-presentatie</vt:lpstr>
      <vt:lpstr>PowerPoint-presentatie</vt:lpstr>
      <vt:lpstr>PowerPoint-presentatie</vt:lpstr>
      <vt:lpstr>Latijnse aanduiding</vt:lpstr>
      <vt:lpstr>PowerPoint-presentatie</vt:lpstr>
      <vt:lpstr>Nu is het mogelijk om elk element te benoemen </vt:lpstr>
      <vt:lpstr>Latijnse bemaning</vt:lpstr>
      <vt:lpstr>PowerPoint-presentatie</vt:lpstr>
      <vt:lpstr>Huiswerk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 van het gebit</dc:title>
  <dc:creator>gebruiker</dc:creator>
  <cp:lastModifiedBy>Sprenger-van den Berg,J.</cp:lastModifiedBy>
  <cp:revision>18</cp:revision>
  <dcterms:created xsi:type="dcterms:W3CDTF">2012-08-29T17:45:39Z</dcterms:created>
  <dcterms:modified xsi:type="dcterms:W3CDTF">2016-09-22T14:12:50Z</dcterms:modified>
</cp:coreProperties>
</file>